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15" r:id="rId6"/>
    <p:sldId id="257" r:id="rId7"/>
    <p:sldId id="310" r:id="rId8"/>
    <p:sldId id="261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311" r:id="rId20"/>
    <p:sldId id="274" r:id="rId21"/>
    <p:sldId id="275" r:id="rId22"/>
    <p:sldId id="276" r:id="rId23"/>
    <p:sldId id="277" r:id="rId24"/>
    <p:sldId id="312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6" r:id="rId33"/>
    <p:sldId id="287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289" r:id="rId42"/>
    <p:sldId id="306" r:id="rId43"/>
    <p:sldId id="349" r:id="rId44"/>
    <p:sldId id="307" r:id="rId45"/>
    <p:sldId id="308" r:id="rId46"/>
    <p:sldId id="309" r:id="rId47"/>
    <p:sldId id="290" r:id="rId48"/>
    <p:sldId id="291" r:id="rId49"/>
    <p:sldId id="313" r:id="rId50"/>
    <p:sldId id="292" r:id="rId51"/>
    <p:sldId id="293" r:id="rId52"/>
    <p:sldId id="294" r:id="rId53"/>
    <p:sldId id="295" r:id="rId54"/>
    <p:sldId id="314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23" r:id="rId64"/>
    <p:sldId id="324" r:id="rId65"/>
    <p:sldId id="325" r:id="rId66"/>
    <p:sldId id="327" r:id="rId67"/>
    <p:sldId id="326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3" r:id="rId83"/>
    <p:sldId id="342" r:id="rId84"/>
    <p:sldId id="344" r:id="rId85"/>
    <p:sldId id="345" r:id="rId86"/>
    <p:sldId id="346" r:id="rId87"/>
    <p:sldId id="347" r:id="rId88"/>
    <p:sldId id="348" r:id="rId89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3" autoAdjust="0"/>
    <p:restoredTop sz="94660"/>
  </p:normalViewPr>
  <p:slideViewPr>
    <p:cSldViewPr>
      <p:cViewPr varScale="1">
        <p:scale>
          <a:sx n="99" d="100"/>
          <a:sy n="99" d="100"/>
        </p:scale>
        <p:origin x="883" y="8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 userDrawn="1"/>
        </p:nvSpPr>
        <p:spPr>
          <a:xfrm>
            <a:off x="143508" y="157200"/>
            <a:ext cx="8856984" cy="54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simbolo.png"/>
          <p:cNvPicPr>
            <a:picLocks noChangeAspect="1"/>
          </p:cNvPicPr>
          <p:nvPr userDrawn="1"/>
        </p:nvPicPr>
        <p:blipFill>
          <a:blip r:embed="rId13" cstate="print"/>
          <a:srcRect r="50871"/>
          <a:stretch>
            <a:fillRect/>
          </a:stretch>
        </p:blipFill>
        <p:spPr>
          <a:xfrm>
            <a:off x="7850295" y="3937620"/>
            <a:ext cx="1150197" cy="1620180"/>
          </a:xfrm>
          <a:prstGeom prst="rect">
            <a:avLst/>
          </a:prstGeom>
        </p:spPr>
      </p:pic>
      <p:pic>
        <p:nvPicPr>
          <p:cNvPr id="6" name="Imagem 5" descr="Logo_Seplag2019-01.png"/>
          <p:cNvPicPr>
            <a:picLocks noChangeAspect="1"/>
          </p:cNvPicPr>
          <p:nvPr userDrawn="1"/>
        </p:nvPicPr>
        <p:blipFill>
          <a:blip r:embed="rId14" cstate="print"/>
          <a:srcRect l="7244" t="18500" r="8135" b="60080"/>
          <a:stretch>
            <a:fillRect/>
          </a:stretch>
        </p:blipFill>
        <p:spPr>
          <a:xfrm>
            <a:off x="251520" y="5063978"/>
            <a:ext cx="2376264" cy="4252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251520" y="13286"/>
            <a:ext cx="8208912" cy="33843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39552" y="553244"/>
            <a:ext cx="82089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INTEGRADO DE ADMINISTRAÇÃO DE MATERIAIS E SERVIÇOS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SIAD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54821" y="3893969"/>
            <a:ext cx="8105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Módulo: Processos de compra</a:t>
            </a:r>
          </a:p>
          <a:p>
            <a:pPr algn="ctr"/>
            <a:r>
              <a:rPr lang="pt-B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Dispensa de licitação por valor</a:t>
            </a:r>
          </a:p>
          <a:p>
            <a:pPr algn="ctr"/>
            <a:r>
              <a:rPr lang="pt-B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Compra direta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incluir o item deverá clicar no link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“Selecionar item de material e serviço”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945433"/>
            <a:ext cx="6624736" cy="2856283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3923928" y="2929508"/>
            <a:ext cx="201622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32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o tipo (item de material ou item de serviço) e informar o código do item e posteriormente clicar em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“buscar”.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/>
          <p:cNvPicPr/>
          <p:nvPr/>
        </p:nvPicPr>
        <p:blipFill rotWithShape="1">
          <a:blip r:embed="rId2"/>
          <a:srcRect b="17393"/>
          <a:stretch/>
        </p:blipFill>
        <p:spPr bwMode="auto">
          <a:xfrm>
            <a:off x="467544" y="1837195"/>
            <a:ext cx="7200800" cy="3108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3851920" y="4513683"/>
            <a:ext cx="576064" cy="2880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345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Selecione o item e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“OK”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220" r="216" b="53803"/>
          <a:stretch/>
        </p:blipFill>
        <p:spPr bwMode="auto">
          <a:xfrm>
            <a:off x="395536" y="1705372"/>
            <a:ext cx="7920880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3851920" y="4344516"/>
            <a:ext cx="504056" cy="6331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8914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Complete o preenchimento dos dados e clique em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529418"/>
            <a:ext cx="6768752" cy="3416314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3131840" y="3793604"/>
            <a:ext cx="720080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2539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inclusão dos itens será possível encaminhar a solicitação para a aprovação.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2644" t="38132" r="3772" b="5663"/>
          <a:stretch/>
        </p:blipFill>
        <p:spPr bwMode="auto">
          <a:xfrm>
            <a:off x="539552" y="1993404"/>
            <a:ext cx="7992887" cy="2448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3347864" y="3649588"/>
            <a:ext cx="1152128" cy="57606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015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solicitação estando na situação de “Pendente para aprovação” será possível </a:t>
            </a:r>
            <a:r>
              <a:rPr lang="pt-BR" sz="20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aprovar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0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encaminhar para correção 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ou </a:t>
            </a:r>
            <a:r>
              <a:rPr lang="pt-BR" sz="20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negar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1958" t="16421" r="1334" b="1"/>
          <a:stretch/>
        </p:blipFill>
        <p:spPr bwMode="auto">
          <a:xfrm>
            <a:off x="539552" y="1993404"/>
            <a:ext cx="7776864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0388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APROVAÇÃO DE SOLICITAÇÃO DE COMPRAS</a:t>
            </a:r>
          </a:p>
        </p:txBody>
      </p:sp>
    </p:spTree>
    <p:extLst>
      <p:ext uri="{BB962C8B-B14F-4D97-AF65-F5344CB8AC3E}">
        <p14:creationId xmlns:p14="http://schemas.microsoft.com/office/powerpoint/2010/main" val="1449022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aprovar solicitação de compra deverá acessar o módulo Processos de compra, Solicitações, Aprovação de solicitações.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2062" r="160" b="1988"/>
          <a:stretch/>
        </p:blipFill>
        <p:spPr bwMode="auto">
          <a:xfrm>
            <a:off x="426749" y="1837194"/>
            <a:ext cx="7241595" cy="3108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eta para a esquerda 1"/>
          <p:cNvSpPr/>
          <p:nvPr/>
        </p:nvSpPr>
        <p:spPr>
          <a:xfrm>
            <a:off x="2267744" y="3721596"/>
            <a:ext cx="108012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834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de compras lista as solicitações cadastradas na unidade que estão na situação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“Pendente para aprovação”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Para aprovação deverá selecionar a solicitação e clicar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“Responder solicitação”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6968" b="24448"/>
          <a:stretch/>
        </p:blipFill>
        <p:spPr bwMode="auto">
          <a:xfrm>
            <a:off x="539552" y="2452748"/>
            <a:ext cx="7632848" cy="2420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899592" y="4441676"/>
            <a:ext cx="936104" cy="28803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226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uma das opções disponíveis. Optando por aprovar será possível incluir em pedido de compra.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Selecionando a opção pendente para correção, o sistema permitirá edição das informações incluídas no cadastramento e caso escolha a decisão de negar o sistema não permitirá mais dar andamento na solicitação de compra.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/>
          <p:cNvPicPr/>
          <p:nvPr/>
        </p:nvPicPr>
        <p:blipFill>
          <a:blip r:embed="rId2"/>
          <a:stretch>
            <a:fillRect/>
          </a:stretch>
        </p:blipFill>
        <p:spPr>
          <a:xfrm>
            <a:off x="391724" y="3096728"/>
            <a:ext cx="7348627" cy="17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5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VISÃO GERAL DO MÓDULO</a:t>
            </a:r>
          </a:p>
        </p:txBody>
      </p:sp>
    </p:spTree>
    <p:extLst>
      <p:ext uri="{BB962C8B-B14F-4D97-AF65-F5344CB8AC3E}">
        <p14:creationId xmlns:p14="http://schemas.microsoft.com/office/powerpoint/2010/main" val="3706108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Ao salvar a decisão como aprovado o sistema emite mensagem de sucesso na operação conforme tela abaixo.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6968" b="32296"/>
          <a:stretch/>
        </p:blipFill>
        <p:spPr bwMode="auto">
          <a:xfrm>
            <a:off x="539552" y="1777380"/>
            <a:ext cx="7992888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7669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CADASTRO DE PEDIDOS DE COMPRAS</a:t>
            </a:r>
          </a:p>
        </p:txBody>
      </p:sp>
    </p:spTree>
    <p:extLst>
      <p:ext uri="{BB962C8B-B14F-4D97-AF65-F5344CB8AC3E}">
        <p14:creationId xmlns:p14="http://schemas.microsoft.com/office/powerpoint/2010/main" val="3288002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cadastramento de pedidos de compra deverá acessar o módulo Processos de compra, Pedidos, Cadastro de Pedidos de compra.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220" t="2199" b="344"/>
          <a:stretch/>
        </p:blipFill>
        <p:spPr bwMode="auto">
          <a:xfrm>
            <a:off x="467544" y="2065412"/>
            <a:ext cx="7344816" cy="2896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eta para a esquerda 1"/>
          <p:cNvSpPr/>
          <p:nvPr/>
        </p:nvSpPr>
        <p:spPr>
          <a:xfrm>
            <a:off x="2339752" y="3721596"/>
            <a:ext cx="108012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483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cadastramento de pedidos de compra deverá clicar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“Inserir pedido de material ou serviço”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36863" b="9855"/>
          <a:stretch/>
        </p:blipFill>
        <p:spPr bwMode="auto">
          <a:xfrm>
            <a:off x="539552" y="1993404"/>
            <a:ext cx="7920880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Elipse 3"/>
          <p:cNvSpPr/>
          <p:nvPr/>
        </p:nvSpPr>
        <p:spPr>
          <a:xfrm>
            <a:off x="755576" y="2307725"/>
            <a:ext cx="1800200" cy="33375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1882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Ao iniciar o cadastramento deverá selecionar uma solicitação aprovada clicando no link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“Selecionar solicitação”.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m 9"/>
          <p:cNvPicPr/>
          <p:nvPr/>
        </p:nvPicPr>
        <p:blipFill rotWithShape="1">
          <a:blip r:embed="rId2"/>
          <a:srcRect l="783" t="17516" r="1097" b="17331"/>
          <a:stretch/>
        </p:blipFill>
        <p:spPr bwMode="auto">
          <a:xfrm>
            <a:off x="467544" y="1837194"/>
            <a:ext cx="7920880" cy="2892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/>
          <p:cNvPicPr/>
          <p:nvPr/>
        </p:nvPicPr>
        <p:blipFill rotWithShape="1">
          <a:blip r:embed="rId3"/>
          <a:srcRect l="36430" t="46526" r="36574" b="29020"/>
          <a:stretch/>
        </p:blipFill>
        <p:spPr bwMode="auto">
          <a:xfrm>
            <a:off x="4283968" y="1837194"/>
            <a:ext cx="4446101" cy="2059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0054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a unidade da solicitação, digitar número e ano para depois clicar no botão “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Buscar”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588" t="9488" r="783" b="31214"/>
          <a:stretch/>
        </p:blipFill>
        <p:spPr bwMode="auto">
          <a:xfrm>
            <a:off x="539553" y="1921396"/>
            <a:ext cx="7848872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lipse 8"/>
          <p:cNvSpPr/>
          <p:nvPr/>
        </p:nvSpPr>
        <p:spPr>
          <a:xfrm>
            <a:off x="4139952" y="4081635"/>
            <a:ext cx="648072" cy="5040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755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a solicitação e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“OK”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m 9"/>
          <p:cNvPicPr/>
          <p:nvPr/>
        </p:nvPicPr>
        <p:blipFill rotWithShape="1">
          <a:blip r:embed="rId2"/>
          <a:srcRect t="7481" b="40154"/>
          <a:stretch/>
        </p:blipFill>
        <p:spPr bwMode="auto">
          <a:xfrm>
            <a:off x="467544" y="1705372"/>
            <a:ext cx="7992887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4022225" y="4225652"/>
            <a:ext cx="405759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342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vinculação da solicitação deverá completar as informações nos campos obrigatórios e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2448" t="18429" r="1176" b="4933"/>
          <a:stretch/>
        </p:blipFill>
        <p:spPr bwMode="auto">
          <a:xfrm>
            <a:off x="539552" y="2065412"/>
            <a:ext cx="7848872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3995936" y="4657700"/>
            <a:ext cx="432048" cy="28803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9320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inclusão da solicitação de compra poderá incluir o mapa de melhores preços clicando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“Inserir mapa de melhores preços”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2153" t="16056" r="2805" b="3447"/>
          <a:stretch/>
        </p:blipFill>
        <p:spPr bwMode="auto">
          <a:xfrm>
            <a:off x="611560" y="2144971"/>
            <a:ext cx="7560839" cy="27287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2987824" y="4657700"/>
            <a:ext cx="1152128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984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dados do mapa informe o objetivo da criação do mapa e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posteriormente irá gerar número de controle do mapa.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588" t="16603" r="881" b="5651"/>
          <a:stretch/>
        </p:blipFill>
        <p:spPr bwMode="auto">
          <a:xfrm>
            <a:off x="467544" y="2209428"/>
            <a:ext cx="7848872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3878209" y="4395957"/>
            <a:ext cx="549775" cy="4777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6760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MÓDULO COMPRAS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39552" y="1057300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Módulo compras possui fluxo de cadastramento que permite a inclusão de solicitação, pedido e processo de compras.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solicitação de compra permite que a área demandante informe o que deseja adquirir e a quantidade.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pedido de compra permite a inclusão do mapa de preços que trata dos orçamentos e valores de referência.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processo de compra permite a seleção do procedimento de contratação a ser utilizado entre Bens e Serviços ou Obras e serviços de engenharia (exemplo: Pregão, COTEP, Dispensa de licitação, etc...).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Nesse fluxo será apresentado a contratação por dispensa de licitação por valor através de </a:t>
            </a:r>
            <a:r>
              <a:rPr lang="pt-BR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compra direta.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 aba itens do mapa será possível visualizar os itens, sendo que para inclusão dos orçamentos deverá clicar no botão visualizar em cada item.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47989" b="8753"/>
          <a:stretch/>
        </p:blipFill>
        <p:spPr bwMode="auto">
          <a:xfrm>
            <a:off x="539552" y="2281436"/>
            <a:ext cx="7920880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ipse 9"/>
          <p:cNvSpPr/>
          <p:nvPr/>
        </p:nvSpPr>
        <p:spPr>
          <a:xfrm>
            <a:off x="7812360" y="3289548"/>
            <a:ext cx="288032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5947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2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permite inclusão de orçamentos manualmente acionando os botões abaixo. 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1783" t="8788" r="1478" b="6523"/>
          <a:stretch/>
        </p:blipFill>
        <p:spPr bwMode="auto">
          <a:xfrm>
            <a:off x="539552" y="1837194"/>
            <a:ext cx="7776864" cy="2964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547664" y="3937620"/>
            <a:ext cx="4248472" cy="28803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351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Quando tratar da inclusão de preços coletados fora do sistema, deverá preencher os campos obrigatórios(*), e selecionar o tipo da origem do preço.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3343" t="5897" r="3952" b="13607"/>
          <a:stretch/>
        </p:blipFill>
        <p:spPr bwMode="auto">
          <a:xfrm>
            <a:off x="467544" y="2144970"/>
            <a:ext cx="7776864" cy="28727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1758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o preenchimento das informações do orçamento, deverá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6446" b="11004"/>
          <a:stretch/>
        </p:blipFill>
        <p:spPr bwMode="auto">
          <a:xfrm>
            <a:off x="467544" y="1837194"/>
            <a:ext cx="7632848" cy="3252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3923928" y="4657700"/>
            <a:ext cx="360040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3614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inclusão de todos os orçamentos, deverá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“Finalizar edição”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2229" t="11107" r="1858" b="7298"/>
          <a:stretch/>
        </p:blipFill>
        <p:spPr bwMode="auto">
          <a:xfrm>
            <a:off x="467544" y="1837194"/>
            <a:ext cx="7776864" cy="3180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5436096" y="4657700"/>
            <a:ext cx="648072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843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  <a:p>
            <a:pPr algn="ctr"/>
            <a:endParaRPr lang="pt-BR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finalizar a edição, deverá acionar o link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“Associar metodologia” 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realizar a seleção de uma das opções disponíveis.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892" t="6170" r="220" b="6193"/>
          <a:stretch/>
        </p:blipFill>
        <p:spPr bwMode="auto">
          <a:xfrm>
            <a:off x="467544" y="2065412"/>
            <a:ext cx="7632848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501764" y="3577580"/>
            <a:ext cx="1621964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/>
          <p:nvPr/>
        </p:nvPicPr>
        <p:blipFill rotWithShape="1">
          <a:blip r:embed="rId3"/>
          <a:srcRect l="2750" t="15648" r="13625" b="22193"/>
          <a:stretch/>
        </p:blipFill>
        <p:spPr bwMode="auto">
          <a:xfrm>
            <a:off x="4067944" y="1870256"/>
            <a:ext cx="4511675" cy="1671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1379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Caso o item não possua o mínimo de 3 orçamentos, deverá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“Justificar itens com poucos orçamentos” 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realizar a seleção de uma das opções 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3575" r="1550" b="32923"/>
          <a:stretch/>
        </p:blipFill>
        <p:spPr bwMode="auto">
          <a:xfrm>
            <a:off x="467544" y="2137420"/>
            <a:ext cx="7920880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755576" y="4009628"/>
            <a:ext cx="100811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/>
          <p:nvPr/>
        </p:nvPicPr>
        <p:blipFill rotWithShape="1">
          <a:blip r:embed="rId3"/>
          <a:srcRect l="2294" t="10553" r="2810" b="8471"/>
          <a:stretch/>
        </p:blipFill>
        <p:spPr bwMode="auto">
          <a:xfrm>
            <a:off x="4283968" y="2144971"/>
            <a:ext cx="4104456" cy="2584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3465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continuidade no cadastro do pedido, é necessário realizar a assinatura do mapa. Existe a possibilidade de assinatura com certificado digital ou através de assinatura eletrônica.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705" t="13841" r="2072" b="32907"/>
          <a:stretch/>
        </p:blipFill>
        <p:spPr bwMode="auto">
          <a:xfrm>
            <a:off x="467544" y="2144970"/>
            <a:ext cx="7848872" cy="27287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1907704" y="4297660"/>
            <a:ext cx="504056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/>
          <p:nvPr/>
        </p:nvPicPr>
        <p:blipFill rotWithShape="1">
          <a:blip r:embed="rId3"/>
          <a:srcRect l="38476" t="45441" r="39427" b="37261"/>
          <a:stretch/>
        </p:blipFill>
        <p:spPr bwMode="auto">
          <a:xfrm>
            <a:off x="5508104" y="2425452"/>
            <a:ext cx="2808312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0386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inclusão poderá confirmar o preço de referência.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1371" t="16968" r="2281" b="6746"/>
          <a:stretch/>
        </p:blipFill>
        <p:spPr bwMode="auto">
          <a:xfrm>
            <a:off x="573436" y="1681566"/>
            <a:ext cx="7814987" cy="3192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Elipse 10"/>
          <p:cNvSpPr/>
          <p:nvPr/>
        </p:nvSpPr>
        <p:spPr>
          <a:xfrm>
            <a:off x="899592" y="4081636"/>
            <a:ext cx="1224136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/>
          <p:nvPr/>
        </p:nvPicPr>
        <p:blipFill rotWithShape="1">
          <a:blip r:embed="rId3"/>
          <a:srcRect t="11845" b="4830"/>
          <a:stretch/>
        </p:blipFill>
        <p:spPr bwMode="auto">
          <a:xfrm>
            <a:off x="3851920" y="1529418"/>
            <a:ext cx="4318689" cy="3159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5402212" y="4251941"/>
            <a:ext cx="609948" cy="3337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004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confirmar o preço de referência poderá incluir dotação orçamentária. Para realizar a inclusão deverá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“inserir dotação orçamentária”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m 9"/>
          <p:cNvPicPr/>
          <p:nvPr/>
        </p:nvPicPr>
        <p:blipFill rotWithShape="1">
          <a:blip r:embed="rId2"/>
          <a:srcRect l="685" t="17335" r="227" b="23176"/>
          <a:stretch/>
        </p:blipFill>
        <p:spPr bwMode="auto">
          <a:xfrm>
            <a:off x="539552" y="2144971"/>
            <a:ext cx="7632848" cy="26567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Elipse 12"/>
          <p:cNvSpPr/>
          <p:nvPr/>
        </p:nvSpPr>
        <p:spPr>
          <a:xfrm>
            <a:off x="3779912" y="3721596"/>
            <a:ext cx="115212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3901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CADASTRO DE SOLICITAÇÃO DE COMPRAS</a:t>
            </a:r>
          </a:p>
        </p:txBody>
      </p:sp>
    </p:spTree>
    <p:extLst>
      <p:ext uri="{BB962C8B-B14F-4D97-AF65-F5344CB8AC3E}">
        <p14:creationId xmlns:p14="http://schemas.microsoft.com/office/powerpoint/2010/main" val="4121513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realizar a inclusão da dotação deverá informar o código da UO e a ID P/A e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“buscar”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O Portal de compras lista as dotações válidas para a seleção e definição do elemento despesa.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2479541"/>
            <a:ext cx="7884876" cy="22967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lipse 3"/>
          <p:cNvSpPr/>
          <p:nvPr/>
        </p:nvSpPr>
        <p:spPr>
          <a:xfrm>
            <a:off x="4166241" y="2884794"/>
            <a:ext cx="765799" cy="26073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454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dotação orçamentária será salva caso seja valida no GRP.     Após a inclusão da dotação orçamentária deverá acessar a aba Programação orçamentária prévia.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8062" b="17696"/>
          <a:stretch/>
        </p:blipFill>
        <p:spPr bwMode="auto">
          <a:xfrm>
            <a:off x="539552" y="2353444"/>
            <a:ext cx="7776864" cy="237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3996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inserir a Programação orçamentária prévia deverá clicar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“Alterar”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6786" r="640" b="2016"/>
          <a:stretch/>
        </p:blipFill>
        <p:spPr bwMode="auto">
          <a:xfrm>
            <a:off x="467544" y="1837194"/>
            <a:ext cx="7776864" cy="3036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ipse 9"/>
          <p:cNvSpPr/>
          <p:nvPr/>
        </p:nvSpPr>
        <p:spPr>
          <a:xfrm>
            <a:off x="3995936" y="4369668"/>
            <a:ext cx="64807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301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distribuir o saldo a programar entre os anos previstos para a vigência da contratação.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587" t="16968" r="1118"/>
          <a:stretch/>
        </p:blipFill>
        <p:spPr bwMode="auto">
          <a:xfrm>
            <a:off x="611560" y="1837194"/>
            <a:ext cx="7632848" cy="2964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ipse 9"/>
          <p:cNvSpPr/>
          <p:nvPr/>
        </p:nvSpPr>
        <p:spPr>
          <a:xfrm>
            <a:off x="5436096" y="3649588"/>
            <a:ext cx="1080120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/>
          <p:cNvSpPr/>
          <p:nvPr/>
        </p:nvSpPr>
        <p:spPr>
          <a:xfrm>
            <a:off x="4139952" y="4225652"/>
            <a:ext cx="28803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3632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distribuição da programação orçamentária prévia será possível encaminhar o pedido para aprovação acionando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“Encaminhar para aprovação”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1173" t="18976" r="1731"/>
          <a:stretch/>
        </p:blipFill>
        <p:spPr bwMode="auto">
          <a:xfrm>
            <a:off x="467544" y="2281436"/>
            <a:ext cx="7704856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lipse 8"/>
          <p:cNvSpPr/>
          <p:nvPr/>
        </p:nvSpPr>
        <p:spPr>
          <a:xfrm>
            <a:off x="3779912" y="4729708"/>
            <a:ext cx="936103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53425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de compras informa mensagem  de operação realizada com sucesso e o pedido de compra irá alterar sua situação para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“Pendente para aprovação” 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783" t="17151" r="931"/>
          <a:stretch/>
        </p:blipFill>
        <p:spPr bwMode="auto">
          <a:xfrm>
            <a:off x="467544" y="2144970"/>
            <a:ext cx="7776864" cy="2793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611561" y="3433564"/>
            <a:ext cx="2088232" cy="1591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499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APROVAÇÃO DE PEDIDOS DE COMPRA</a:t>
            </a:r>
          </a:p>
        </p:txBody>
      </p:sp>
    </p:spTree>
    <p:extLst>
      <p:ext uri="{BB962C8B-B14F-4D97-AF65-F5344CB8AC3E}">
        <p14:creationId xmlns:p14="http://schemas.microsoft.com/office/powerpoint/2010/main" val="35302538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aprovar os pedidos de compra deverá acessar o módulo Processos de compra, Pedidos, Aprovação de Pedidos de compra.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-110" t="8797" b="9276"/>
          <a:stretch/>
        </p:blipFill>
        <p:spPr bwMode="auto">
          <a:xfrm>
            <a:off x="395536" y="2144970"/>
            <a:ext cx="7416824" cy="2800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eta para a esquerda 1"/>
          <p:cNvSpPr/>
          <p:nvPr/>
        </p:nvSpPr>
        <p:spPr>
          <a:xfrm>
            <a:off x="2051720" y="4153644"/>
            <a:ext cx="936104" cy="5829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9264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de compras lista pedidos que estão pendentes de aprovação na unidade. Para aprovar deverá selecionar o pedido e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“Responder Pedido”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8246" b="33942"/>
          <a:stretch/>
        </p:blipFill>
        <p:spPr bwMode="auto">
          <a:xfrm>
            <a:off x="467544" y="2209428"/>
            <a:ext cx="7848872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ipse 9"/>
          <p:cNvSpPr/>
          <p:nvPr/>
        </p:nvSpPr>
        <p:spPr>
          <a:xfrm>
            <a:off x="755576" y="4369669"/>
            <a:ext cx="792088" cy="2880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695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de compras permite escolher opções de aprovado, negado e pendente para correção. Caso selecione a opção aprovado, complete as informações e clique em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/>
          <p:cNvPicPr/>
          <p:nvPr/>
        </p:nvPicPr>
        <p:blipFill rotWithShape="1">
          <a:blip r:embed="rId2"/>
          <a:srcRect l="1077" t="14699" r="-1077" b="18959"/>
          <a:stretch/>
        </p:blipFill>
        <p:spPr bwMode="auto">
          <a:xfrm>
            <a:off x="467544" y="2144971"/>
            <a:ext cx="5398770" cy="2409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m 12"/>
          <p:cNvPicPr/>
          <p:nvPr/>
        </p:nvPicPr>
        <p:blipFill rotWithShape="1">
          <a:blip r:embed="rId3"/>
          <a:srcRect t="12711" b="18326"/>
          <a:stretch/>
        </p:blipFill>
        <p:spPr bwMode="auto">
          <a:xfrm>
            <a:off x="3923929" y="2353443"/>
            <a:ext cx="4320480" cy="26642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5580112" y="4657700"/>
            <a:ext cx="50405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841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cadastrar solicitação de compra deverá acessar o módulo Processos de compra, Solicitações, Cadastro de solicitações.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921396"/>
            <a:ext cx="7272808" cy="3036086"/>
          </a:xfrm>
          <a:prstGeom prst="rect">
            <a:avLst/>
          </a:prstGeom>
        </p:spPr>
      </p:pic>
      <p:sp>
        <p:nvSpPr>
          <p:cNvPr id="2" name="Seta para a esquerda 1"/>
          <p:cNvSpPr/>
          <p:nvPr/>
        </p:nvSpPr>
        <p:spPr>
          <a:xfrm>
            <a:off x="2195736" y="3793604"/>
            <a:ext cx="792088" cy="648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aprovação o sistema emite mensagem de sucesso na operação.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6971" b="17347"/>
          <a:stretch/>
        </p:blipFill>
        <p:spPr bwMode="auto">
          <a:xfrm>
            <a:off x="539552" y="1993404"/>
            <a:ext cx="7920880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9319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CADASTRO DE PROCESSO DE COMPRAS</a:t>
            </a:r>
          </a:p>
        </p:txBody>
      </p:sp>
    </p:spTree>
    <p:extLst>
      <p:ext uri="{BB962C8B-B14F-4D97-AF65-F5344CB8AC3E}">
        <p14:creationId xmlns:p14="http://schemas.microsoft.com/office/powerpoint/2010/main" val="1584249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cadastramento de processo de compras poderá ser cadastrado acessando o módulo “Processos de compra”, “compras”, “consulta e cadastro de processos”.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5510" r="329" b="6937"/>
          <a:stretch/>
        </p:blipFill>
        <p:spPr bwMode="auto">
          <a:xfrm>
            <a:off x="539552" y="2281436"/>
            <a:ext cx="7776864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eta para a esquerda 1"/>
          <p:cNvSpPr/>
          <p:nvPr/>
        </p:nvSpPr>
        <p:spPr>
          <a:xfrm>
            <a:off x="2339752" y="3577580"/>
            <a:ext cx="720080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898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cadastro de processo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“Inserir processo”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7333" b="7125"/>
          <a:stretch/>
        </p:blipFill>
        <p:spPr bwMode="auto">
          <a:xfrm>
            <a:off x="539553" y="1777379"/>
            <a:ext cx="7776864" cy="2880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ipse 9"/>
          <p:cNvSpPr/>
          <p:nvPr/>
        </p:nvSpPr>
        <p:spPr>
          <a:xfrm>
            <a:off x="755576" y="2641476"/>
            <a:ext cx="1008112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394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cadastro de processo deverá preencher os campos obrigatórios(*). Nesse caso é possível a seleção do procedimento de “Dispensa de licitação por valor” para bens e serviços ou para obras e serviços de engenharia.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979" t="18428" r="1134"/>
          <a:stretch/>
        </p:blipFill>
        <p:spPr bwMode="auto">
          <a:xfrm>
            <a:off x="539552" y="2452747"/>
            <a:ext cx="7704856" cy="2420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38593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o preenchimento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 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o Portal irá gerar numero do processo que deverá ser anotado.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m 9"/>
          <p:cNvPicPr/>
          <p:nvPr/>
        </p:nvPicPr>
        <p:blipFill rotWithShape="1">
          <a:blip r:embed="rId2"/>
          <a:srcRect l="1859" t="19523" r="1721" b="-365"/>
          <a:stretch/>
        </p:blipFill>
        <p:spPr bwMode="auto">
          <a:xfrm>
            <a:off x="467544" y="1993404"/>
            <a:ext cx="7344816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Elipse 12"/>
          <p:cNvSpPr/>
          <p:nvPr/>
        </p:nvSpPr>
        <p:spPr>
          <a:xfrm>
            <a:off x="3779912" y="4513684"/>
            <a:ext cx="360040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/>
          <p:nvPr/>
        </p:nvPicPr>
        <p:blipFill rotWithShape="1">
          <a:blip r:embed="rId3"/>
          <a:srcRect l="1175" t="17334" r="1430" b="39593"/>
          <a:stretch/>
        </p:blipFill>
        <p:spPr bwMode="auto">
          <a:xfrm>
            <a:off x="3131840" y="1837194"/>
            <a:ext cx="5688632" cy="1956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01476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aba Pedidos vinculados é possível fazer a vinculação dos pedidos que irão compor o processo. Para inserir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“Vincular pedidos ao processo”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-1" t="18247" r="913" b="19171"/>
          <a:stretch/>
        </p:blipFill>
        <p:spPr bwMode="auto">
          <a:xfrm>
            <a:off x="611560" y="2281436"/>
            <a:ext cx="7560840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ipse 9"/>
          <p:cNvSpPr/>
          <p:nvPr/>
        </p:nvSpPr>
        <p:spPr>
          <a:xfrm>
            <a:off x="3851920" y="3865612"/>
            <a:ext cx="1152128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8039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Informe a unidade do pedido, número e ano e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“Buscar”, 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Posteriormente selecione o pedido e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“Vincular pedido”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8817" b="2042"/>
          <a:stretch/>
        </p:blipFill>
        <p:spPr bwMode="auto">
          <a:xfrm>
            <a:off x="395536" y="2065412"/>
            <a:ext cx="5399405" cy="2938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/>
          <p:cNvPicPr/>
          <p:nvPr/>
        </p:nvPicPr>
        <p:blipFill rotWithShape="1">
          <a:blip r:embed="rId3"/>
          <a:srcRect t="9619" b="24483"/>
          <a:stretch/>
        </p:blipFill>
        <p:spPr bwMode="auto">
          <a:xfrm>
            <a:off x="3360736" y="2281436"/>
            <a:ext cx="5398770" cy="2172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2843808" y="4729708"/>
            <a:ext cx="504056" cy="2738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3635896" y="3937620"/>
            <a:ext cx="576064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1141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Selecione o elemento item de despesa, frequência de entrega e depois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“salvar”.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Depois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“Confirmar vinculação”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7115" b="47814"/>
          <a:stretch/>
        </p:blipFill>
        <p:spPr bwMode="auto">
          <a:xfrm>
            <a:off x="539552" y="2144971"/>
            <a:ext cx="6696744" cy="2800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m 9"/>
          <p:cNvPicPr/>
          <p:nvPr/>
        </p:nvPicPr>
        <p:blipFill rotWithShape="1">
          <a:blip r:embed="rId3"/>
          <a:srcRect t="7298" b="46175"/>
          <a:stretch/>
        </p:blipFill>
        <p:spPr bwMode="auto">
          <a:xfrm>
            <a:off x="2987824" y="2185928"/>
            <a:ext cx="5940660" cy="18957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Elipse 3"/>
          <p:cNvSpPr/>
          <p:nvPr/>
        </p:nvSpPr>
        <p:spPr>
          <a:xfrm>
            <a:off x="3374153" y="4441677"/>
            <a:ext cx="621783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5436096" y="3603869"/>
            <a:ext cx="720080" cy="4057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60921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vinculação do pedido ao processo, quando se tratar de item de material, deverá acessar a aba “itens de processo” e informar o prazo de entrega.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7154" b="4939"/>
          <a:stretch/>
        </p:blipFill>
        <p:spPr bwMode="auto">
          <a:xfrm>
            <a:off x="539552" y="2134087"/>
            <a:ext cx="7776865" cy="2742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6038449" y="3505572"/>
            <a:ext cx="1341863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/>
          <p:nvPr/>
        </p:nvPicPr>
        <p:blipFill rotWithShape="1">
          <a:blip r:embed="rId3"/>
          <a:srcRect t="16294" b="15556"/>
          <a:stretch/>
        </p:blipFill>
        <p:spPr bwMode="auto">
          <a:xfrm>
            <a:off x="683568" y="2425452"/>
            <a:ext cx="3960440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2267744" y="4179933"/>
            <a:ext cx="432048" cy="2617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359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criar solicitação deverá clicar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“Inserir solicitação de material ou serviço”.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7422" r="2024" b="8576"/>
          <a:stretch/>
        </p:blipFill>
        <p:spPr bwMode="auto">
          <a:xfrm>
            <a:off x="467544" y="1837194"/>
            <a:ext cx="7920879" cy="2964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755576" y="2353444"/>
            <a:ext cx="1296144" cy="57606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1959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Acessando a aba “Arquivos do processo”, deverá ser incluído arquivo que autoriza a contratação direta.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5873" b="20800"/>
          <a:stretch/>
        </p:blipFill>
        <p:spPr bwMode="auto">
          <a:xfrm>
            <a:off x="539552" y="1837194"/>
            <a:ext cx="7704856" cy="3036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781865" y="3505572"/>
            <a:ext cx="1485879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41723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Nesse momento é possível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“iniciar processo”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1372" t="30105" r="1216" b="13505"/>
          <a:stretch/>
        </p:blipFill>
        <p:spPr bwMode="auto">
          <a:xfrm>
            <a:off x="467544" y="1633364"/>
            <a:ext cx="7848871" cy="31683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3563888" y="4297660"/>
            <a:ext cx="79208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2642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Ao iniciar o processo, a situação é alterada para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“pendente para aprovação”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979" t="20800" r="2901"/>
          <a:stretch/>
        </p:blipFill>
        <p:spPr bwMode="auto">
          <a:xfrm>
            <a:off x="467544" y="1837194"/>
            <a:ext cx="7776864" cy="3036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683568" y="2137420"/>
            <a:ext cx="2448272" cy="21602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9043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APROVAÇÃO DE PROCESSO DE COMPRA</a:t>
            </a:r>
          </a:p>
        </p:txBody>
      </p:sp>
    </p:spTree>
    <p:extLst>
      <p:ext uri="{BB962C8B-B14F-4D97-AF65-F5344CB8AC3E}">
        <p14:creationId xmlns:p14="http://schemas.microsoft.com/office/powerpoint/2010/main" val="3228852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realizar a aprovação deverá acessar o módulo “processo de compras”, opção “compras”, “Aprovação de processo de compra”.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8246" b="11862"/>
          <a:stretch/>
        </p:blipFill>
        <p:spPr bwMode="auto">
          <a:xfrm>
            <a:off x="539552" y="2144971"/>
            <a:ext cx="7632847" cy="27287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eta para a Esquerda 1"/>
          <p:cNvSpPr/>
          <p:nvPr/>
        </p:nvSpPr>
        <p:spPr>
          <a:xfrm>
            <a:off x="2051720" y="4081636"/>
            <a:ext cx="792088" cy="549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2056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Informe número e ano do processo e depois deve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“Buscar”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8246" r="1606" b="4927"/>
          <a:stretch/>
        </p:blipFill>
        <p:spPr bwMode="auto">
          <a:xfrm>
            <a:off x="467544" y="1837194"/>
            <a:ext cx="7704856" cy="3108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4166241" y="4467965"/>
            <a:ext cx="405759" cy="3337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2270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o processo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“Responder processo”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784" t="16968" r="1006" b="26456"/>
          <a:stretch/>
        </p:blipFill>
        <p:spPr bwMode="auto">
          <a:xfrm>
            <a:off x="467544" y="1921396"/>
            <a:ext cx="7776864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997889" y="4297660"/>
            <a:ext cx="837807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59294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a decisão sobre aprovação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9692" b="10308"/>
          <a:stretch/>
        </p:blipFill>
        <p:spPr bwMode="auto">
          <a:xfrm>
            <a:off x="467544" y="1837194"/>
            <a:ext cx="7704856" cy="3180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3635896" y="4657700"/>
            <a:ext cx="79208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7899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de compras emite mensagem que a operação foi realizada com sucesso e altera a situação do processo para “Em andamento”.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7516" b="16236"/>
          <a:stretch/>
        </p:blipFill>
        <p:spPr bwMode="auto">
          <a:xfrm>
            <a:off x="539552" y="2209428"/>
            <a:ext cx="7632848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17694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CADASTRO DA PROPOSTA VENCEDORA</a:t>
            </a:r>
          </a:p>
        </p:txBody>
      </p:sp>
    </p:spTree>
    <p:extLst>
      <p:ext uri="{BB962C8B-B14F-4D97-AF65-F5344CB8AC3E}">
        <p14:creationId xmlns:p14="http://schemas.microsoft.com/office/powerpoint/2010/main" val="686325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Preencha os campos obrigatórios e depois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882" t="16605" r="2269"/>
          <a:stretch/>
        </p:blipFill>
        <p:spPr bwMode="auto">
          <a:xfrm>
            <a:off x="539552" y="1993404"/>
            <a:ext cx="7704856" cy="3108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4067944" y="4729708"/>
            <a:ext cx="360040" cy="37223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64772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cadastramento de proposta vencedora deverá ser realizado acessando o menu processos de compra, opção compras, cadastro de propostas vencedoras.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6968" b="4008"/>
          <a:stretch/>
        </p:blipFill>
        <p:spPr bwMode="auto">
          <a:xfrm>
            <a:off x="539552" y="2144971"/>
            <a:ext cx="7704856" cy="28727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eta para a Esquerda 1"/>
          <p:cNvSpPr/>
          <p:nvPr/>
        </p:nvSpPr>
        <p:spPr>
          <a:xfrm>
            <a:off x="1907704" y="4369668"/>
            <a:ext cx="837807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64561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informar o número e ano do processo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“buscar”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6968" b="4008"/>
          <a:stretch/>
        </p:blipFill>
        <p:spPr bwMode="auto">
          <a:xfrm>
            <a:off x="539552" y="1837194"/>
            <a:ext cx="7632848" cy="3108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4094233" y="4585692"/>
            <a:ext cx="549775" cy="28803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64741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o processo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“visualizar itens do processo”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1176" t="17702" r="1293" b="25740"/>
          <a:stretch/>
        </p:blipFill>
        <p:spPr bwMode="auto">
          <a:xfrm>
            <a:off x="539552" y="1993404"/>
            <a:ext cx="7704856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899592" y="4297660"/>
            <a:ext cx="1152128" cy="288032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4834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o item de processo e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“Informar situação de compra”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8605" b="25591"/>
          <a:stretch/>
        </p:blipFill>
        <p:spPr bwMode="auto">
          <a:xfrm>
            <a:off x="467544" y="1993404"/>
            <a:ext cx="7848872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971600" y="4153644"/>
            <a:ext cx="1368152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76236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a opção com fornecedor vencedor, quantidade de fornecedor participante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3510"/>
          <a:stretch/>
        </p:blipFill>
        <p:spPr bwMode="auto">
          <a:xfrm>
            <a:off x="467544" y="1837193"/>
            <a:ext cx="7488832" cy="3108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3230137" y="3793604"/>
            <a:ext cx="981823" cy="50405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1212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o item de processo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“Informar propostas vencedoras”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8942" b="25587"/>
          <a:stretch/>
        </p:blipFill>
        <p:spPr bwMode="auto">
          <a:xfrm>
            <a:off x="467544" y="1837194"/>
            <a:ext cx="7632848" cy="3180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2123729" y="4369668"/>
            <a:ext cx="1512168" cy="28803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5201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informar os dados da proposta vencedora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1446"/>
          <a:stretch/>
        </p:blipFill>
        <p:spPr bwMode="auto">
          <a:xfrm>
            <a:off x="467544" y="1837194"/>
            <a:ext cx="7776864" cy="2972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3491880" y="4225653"/>
            <a:ext cx="720080" cy="43204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1971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incluir dados da proposta vencedora deverá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“Ok”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7173" b="26405"/>
          <a:stretch/>
        </p:blipFill>
        <p:spPr bwMode="auto">
          <a:xfrm>
            <a:off x="539552" y="1921396"/>
            <a:ext cx="7704856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4238249" y="4153644"/>
            <a:ext cx="333751" cy="5040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5772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de compras sinaliza que a proposta já foi cadastrada.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9279" b="26259"/>
          <a:stretch/>
        </p:blipFill>
        <p:spPr bwMode="auto">
          <a:xfrm>
            <a:off x="539552" y="1921396"/>
            <a:ext cx="7704856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547665" y="3099813"/>
            <a:ext cx="720080" cy="112583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163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HOMOLOGAÇÃO</a:t>
            </a:r>
          </a:p>
        </p:txBody>
      </p:sp>
    </p:spTree>
    <p:extLst>
      <p:ext uri="{BB962C8B-B14F-4D97-AF65-F5344CB8AC3E}">
        <p14:creationId xmlns:p14="http://schemas.microsoft.com/office/powerpoint/2010/main" val="1977731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salvar as informações o sistema gera número da solicitação de compra que deve ser anotado.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2350" t="18611" r="3376" b="6941"/>
          <a:stretch/>
        </p:blipFill>
        <p:spPr bwMode="auto">
          <a:xfrm>
            <a:off x="539552" y="1921396"/>
            <a:ext cx="7704856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82886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HOMOLOGAÇÃO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realizar a homologação deverá acessar o módulo de “processos de compra”, “compras”, opção “Adjudicação, homologação ou ratificação de item de processo”.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7400"/>
          <a:stretch/>
        </p:blipFill>
        <p:spPr>
          <a:xfrm>
            <a:off x="539552" y="2269240"/>
            <a:ext cx="7776864" cy="2748499"/>
          </a:xfrm>
          <a:prstGeom prst="rect">
            <a:avLst/>
          </a:prstGeom>
        </p:spPr>
      </p:pic>
      <p:sp>
        <p:nvSpPr>
          <p:cNvPr id="3" name="Seta para a Esquerda 2"/>
          <p:cNvSpPr/>
          <p:nvPr/>
        </p:nvSpPr>
        <p:spPr>
          <a:xfrm>
            <a:off x="2483768" y="3505572"/>
            <a:ext cx="909815" cy="648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8181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HOMOLOGAÇÃO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informar o número e ano do processo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“Buscar”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7540"/>
          <a:stretch/>
        </p:blipFill>
        <p:spPr>
          <a:xfrm>
            <a:off x="467544" y="2209428"/>
            <a:ext cx="7632848" cy="2820822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3995936" y="4441676"/>
            <a:ext cx="576064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81436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HOMOLOGAÇÃO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o processo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“Visualizar itens do processo”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7422" b="29693"/>
          <a:stretch/>
        </p:blipFill>
        <p:spPr bwMode="auto">
          <a:xfrm>
            <a:off x="467544" y="1993404"/>
            <a:ext cx="7776864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853873" y="4009628"/>
            <a:ext cx="981823" cy="360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6272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HOMOLOGAÇÃO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o item de processo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“Homologar-ratificar”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0654" b="22996"/>
          <a:stretch/>
        </p:blipFill>
        <p:spPr bwMode="auto">
          <a:xfrm>
            <a:off x="539552" y="1921396"/>
            <a:ext cx="7776864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1645961" y="4251941"/>
            <a:ext cx="909815" cy="2617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64964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HOMOLOGAÇÃO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emite mensagem de sucesso informando que a operação foi realizada com sucesso. </a:t>
            </a:r>
          </a:p>
          <a:p>
            <a:pPr algn="just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Lembrete: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homologação deve ser realizada por item.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0280"/>
          <a:stretch/>
        </p:blipFill>
        <p:spPr bwMode="auto">
          <a:xfrm>
            <a:off x="467544" y="2144970"/>
            <a:ext cx="7848872" cy="2656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72053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Contato: atendimentosiad@planejamento.mg.gov.br </a:t>
            </a:r>
          </a:p>
        </p:txBody>
      </p:sp>
    </p:spTree>
    <p:extLst>
      <p:ext uri="{BB962C8B-B14F-4D97-AF65-F5344CB8AC3E}">
        <p14:creationId xmlns:p14="http://schemas.microsoft.com/office/powerpoint/2010/main" val="2068209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Acesse a aba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“Itens da solicitação”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“Incluir”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para inserir o que deseja que seja adquirido.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34304" b="24073"/>
          <a:stretch/>
        </p:blipFill>
        <p:spPr bwMode="auto">
          <a:xfrm>
            <a:off x="539552" y="1837194"/>
            <a:ext cx="7920879" cy="2676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4283968" y="3073524"/>
            <a:ext cx="504056" cy="43204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5415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b5f7a37-17b0-4e6b-9ee8-f1499867d404">
      <Terms xmlns="http://schemas.microsoft.com/office/infopath/2007/PartnerControls"/>
    </lcf76f155ced4ddcb4097134ff3c332f>
    <TaxCatchAll xmlns="d44507cd-a711-4808-a040-9af1b93b69f0" xsi:nil="true"/>
    <SharedWithUsers xmlns="d44507cd-a711-4808-a040-9af1b93b69f0">
      <UserInfo>
        <DisplayName>Weslley Costa Nogueira (SEPLAG)</DisplayName>
        <AccountId>36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A50295514D24B4AB88AAA69DFB85169" ma:contentTypeVersion="13" ma:contentTypeDescription="Crie um novo documento." ma:contentTypeScope="" ma:versionID="6fa105f07db91dddd2271cfc504aabe0">
  <xsd:schema xmlns:xsd="http://www.w3.org/2001/XMLSchema" xmlns:xs="http://www.w3.org/2001/XMLSchema" xmlns:p="http://schemas.microsoft.com/office/2006/metadata/properties" xmlns:ns2="7b5f7a37-17b0-4e6b-9ee8-f1499867d404" xmlns:ns3="d44507cd-a711-4808-a040-9af1b93b69f0" targetNamespace="http://schemas.microsoft.com/office/2006/metadata/properties" ma:root="true" ma:fieldsID="f8bf9214f7082406f143ac2cac58abf0" ns2:_="" ns3:_="">
    <xsd:import namespace="7b5f7a37-17b0-4e6b-9ee8-f1499867d404"/>
    <xsd:import namespace="d44507cd-a711-4808-a040-9af1b93b69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f7a37-17b0-4e6b-9ee8-f1499867d4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917d32f3-4fa4-4f5b-a8d0-62dbd3d265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507cd-a711-4808-a040-9af1b93b69f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c0563abc-3f09-42b0-acd3-689837893cca}" ma:internalName="TaxCatchAll" ma:showField="CatchAllData" ma:web="d44507cd-a711-4808-a040-9af1b93b69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8780AC-83E6-4261-A778-16E5E99DF253}">
  <ds:schemaRefs>
    <ds:schemaRef ds:uri="http://schemas.microsoft.com/office/2006/metadata/properties"/>
    <ds:schemaRef ds:uri="http://schemas.microsoft.com/office/infopath/2007/PartnerControls"/>
    <ds:schemaRef ds:uri="7b5f7a37-17b0-4e6b-9ee8-f1499867d404"/>
    <ds:schemaRef ds:uri="d44507cd-a711-4808-a040-9af1b93b69f0"/>
  </ds:schemaRefs>
</ds:datastoreItem>
</file>

<file path=customXml/itemProps2.xml><?xml version="1.0" encoding="utf-8"?>
<ds:datastoreItem xmlns:ds="http://schemas.openxmlformats.org/officeDocument/2006/customXml" ds:itemID="{D8FB03FD-7C2F-4FAC-9A13-A41F0A7422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5f7a37-17b0-4e6b-9ee8-f1499867d404"/>
    <ds:schemaRef ds:uri="d44507cd-a711-4808-a040-9af1b93b69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C3FFA9-780C-4497-A9F4-310E9930C6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2072</Words>
  <Application>Microsoft Office PowerPoint</Application>
  <PresentationFormat>Apresentação na tela (16:10)</PresentationFormat>
  <Paragraphs>169</Paragraphs>
  <Slides>85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85</vt:i4>
      </vt:variant>
    </vt:vector>
  </HeadingPairs>
  <TitlesOfParts>
    <vt:vector size="8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m12157996</dc:creator>
  <cp:lastModifiedBy>Jefferson Fontes Dias (CSC)</cp:lastModifiedBy>
  <cp:revision>110</cp:revision>
  <dcterms:created xsi:type="dcterms:W3CDTF">2019-06-04T11:59:27Z</dcterms:created>
  <dcterms:modified xsi:type="dcterms:W3CDTF">2024-02-19T11:46:51Z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0x010100EA50295514D24B4AB88AAA69DFB85169</vt:lpwstr>
  </property>
</Properties>
</file>